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544" r:id="rId2"/>
    <p:sldId id="257" r:id="rId3"/>
    <p:sldId id="258" r:id="rId4"/>
    <p:sldId id="259" r:id="rId5"/>
    <p:sldId id="601" r:id="rId6"/>
    <p:sldId id="602" r:id="rId7"/>
    <p:sldId id="599" r:id="rId8"/>
    <p:sldId id="603" r:id="rId9"/>
    <p:sldId id="604" r:id="rId10"/>
    <p:sldId id="606" r:id="rId11"/>
    <p:sldId id="570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0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22" autoAdjust="0"/>
    <p:restoredTop sz="95026" autoAdjust="0"/>
  </p:normalViewPr>
  <p:slideViewPr>
    <p:cSldViewPr snapToGrid="0">
      <p:cViewPr>
        <p:scale>
          <a:sx n="133" d="100"/>
          <a:sy n="133" d="100"/>
        </p:scale>
        <p:origin x="8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04916-AFB5-4414-A3CE-C2036F6D9ED2}" type="datetimeFigureOut">
              <a:rPr lang="zh-TW" altLang="en-US" smtClean="0"/>
              <a:t>2024/6/10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71CD3-2CE7-478B-9D9A-0D54E323FE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09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AFE0A-C815-C0E3-B1E9-DFE5C032F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4C0351-49DC-0AE1-24C7-D569D96DF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BEA0A-25F7-1537-A0FD-B402AC985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AB4A4A-C6A4-6FD6-20D3-B41BD73F5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F0CE63-D450-506C-92BB-B3A41C86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38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CFB53C-DDE3-E642-6FA1-66EED28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C18BE1-E1FD-2C40-73BF-A489BF51E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7B1CB4-35F5-1CFA-B0C4-5C90A7F63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E05AC5-EC35-A85A-5EA0-E88A3ACF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BD22CF-4BDE-B0A4-F667-AF8BA1DB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7856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C62C1BE-9318-F537-B30A-FFC6A1789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CB36A65-568C-ACC2-EA2A-D03552B5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117E29-A8FE-F1F0-FFC3-084D4B11F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E3828E-EA22-DF28-5E81-AA6A3409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EF4D61-054D-6945-1CBA-656EFB1D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992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F4FA1-D660-3BF5-4022-C313E8EE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0FC2ED-54BB-289F-7D35-F1D97A09A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E21B16-63D1-7064-669D-50713FF06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6E4046-1EDC-42F2-D70C-9D700C2B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57CECA-ECC8-2ED7-3C69-33B5068E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2842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19479-C5DB-18FE-F558-27CE8CC1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162677-6E73-FCEC-4A1E-1BCBC732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3E3352-A82F-810C-56C5-7EE33030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1B4B4F-C443-A365-775B-B8EFB740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F4AE00-A0C8-86B4-3714-301D144D7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96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E81ECB-DF97-3E8C-F04D-C9FFA304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C9226-7EFB-593D-9E4B-2540E5D37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979B04C-FF47-564E-DE88-0C01828F5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04CDDC2-DE51-0354-689D-0EC670A2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C8F592-26F2-1411-4CB8-D50C77001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138DE9B-F9F5-E4D9-6717-315E789C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6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4BAD8-1E62-FFFA-7E80-A05C2560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2DC921-2D02-A733-4843-42729EA56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7ACA08-C96F-96A7-8EF3-BE14FFFDD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ABB0932-205C-D4CC-F416-0B95605A74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79A1B6E-24F1-A787-05BE-D5C25A75F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C58E90C-20F9-B532-3A1C-AD907247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84DDF7D-14A0-12C1-8BE5-34A44307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9340637-67C7-DEB2-E0E1-CDBA6E43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981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550FAE-AF4B-9E42-C7D0-9977843C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7D9193B-A3E3-0154-BDF4-2423BCB5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19A2F9E-8091-8DA4-33FD-E2395CEAD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83B5D1-6302-FEAF-2C73-CBF6DB1F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82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86666CC-D3BE-8070-F5AF-2C707E75B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556BC4-AF64-D2E2-04BE-798E9DB9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030345-F9DD-CB74-0E82-54CF23A7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30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ECF1F5-935B-2451-DA33-D9E8CDB9A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061592-11CD-5906-D2ED-650F7510B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0447FF0-871A-8B40-F700-73ED0B01D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4B9B8C-BB73-50B1-5BF3-76F8BDE4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2AE63D-DCEB-D384-9731-4544DBA7E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5F72A8-DEFB-BF5D-1060-4F0C21B3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854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18C46D-FA3F-2667-B766-EA1290EE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8D31215-3588-A0DA-A4EA-8E6D8DDAB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1A1A684-DF73-58FC-A0A0-2ABD2CF46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62947E-AF7C-690C-B1CD-254E4E49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2024/6/10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7C4CF1-A452-CE45-C382-78E86D04D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43F711-0027-3B4E-7957-B2B2DC2B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59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C9C76C2-610D-38E3-1D40-4126EC655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0C2411-00E8-FD98-1722-80EAFCB69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EFDE09-5196-EEE3-0FC1-9B48633687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8E83B-0296-4098-99AC-EC1D8BCC1782}" type="datetimeFigureOut">
              <a:rPr lang="zh-TW" altLang="en-US" smtClean="0"/>
              <a:t>2024/6/10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07D975-4BB7-9026-C5C2-5D9F000FA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913F43-FC5A-7AB3-6024-E393AFA88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0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68FF8-7E7A-1555-5381-221E13C09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642A0375-0444-1BBB-9ABC-0A133F12D461}"/>
              </a:ext>
            </a:extLst>
          </p:cNvPr>
          <p:cNvSpPr/>
          <p:nvPr/>
        </p:nvSpPr>
        <p:spPr>
          <a:xfrm>
            <a:off x="287742" y="347234"/>
            <a:ext cx="1403406" cy="57531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48F79B4-BD81-6584-EEBA-85E249ADF0E1}"/>
              </a:ext>
            </a:extLst>
          </p:cNvPr>
          <p:cNvGrpSpPr/>
          <p:nvPr/>
        </p:nvGrpSpPr>
        <p:grpSpPr>
          <a:xfrm>
            <a:off x="1060763" y="1093360"/>
            <a:ext cx="720000" cy="769441"/>
            <a:chOff x="1498967" y="3890940"/>
            <a:chExt cx="720000" cy="769441"/>
          </a:xfrm>
        </p:grpSpPr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7BB0F75F-B293-1C38-59D2-7C7967A721E0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56B9F39-04DE-C281-F40B-2273B72750E1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9BFFFF-A6B9-5E25-2C6A-3A2E884F66A7}"/>
              </a:ext>
            </a:extLst>
          </p:cNvPr>
          <p:cNvSpPr/>
          <p:nvPr/>
        </p:nvSpPr>
        <p:spPr>
          <a:xfrm>
            <a:off x="1850399" y="1008801"/>
            <a:ext cx="9616923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Finish tissue category map for each WSI</a:t>
            </a:r>
            <a:endParaRPr lang="en-US" altLang="zh-TW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DD30C013-D253-7948-A2AF-FC5DC7EF986C}"/>
              </a:ext>
            </a:extLst>
          </p:cNvPr>
          <p:cNvGrpSpPr/>
          <p:nvPr/>
        </p:nvGrpSpPr>
        <p:grpSpPr>
          <a:xfrm>
            <a:off x="1069031" y="2031918"/>
            <a:ext cx="720000" cy="769441"/>
            <a:chOff x="1498967" y="3890940"/>
            <a:chExt cx="720000" cy="769441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EBC92A20-E4CF-17B4-CA16-FFC3911ABE06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3F127ED0-396B-65DC-38A1-E1D9775E1981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矩形: 圓角 13">
            <a:extLst>
              <a:ext uri="{FF2B5EF4-FFF2-40B4-BE49-F238E27FC236}">
                <a16:creationId xmlns:a16="http://schemas.microsoft.com/office/drawing/2014/main" id="{404C60A4-CB8D-416E-1461-FA086BB23CE7}"/>
              </a:ext>
            </a:extLst>
          </p:cNvPr>
          <p:cNvSpPr/>
          <p:nvPr/>
        </p:nvSpPr>
        <p:spPr>
          <a:xfrm>
            <a:off x="1858667" y="1947359"/>
            <a:ext cx="10194788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Graph neural network</a:t>
            </a:r>
            <a:r>
              <a:rPr lang="en-US" altLang="zh-TW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 </a:t>
            </a:r>
          </a:p>
        </p:txBody>
      </p:sp>
      <p:sp>
        <p:nvSpPr>
          <p:cNvPr id="2" name="矩形: 圓角 7">
            <a:extLst>
              <a:ext uri="{FF2B5EF4-FFF2-40B4-BE49-F238E27FC236}">
                <a16:creationId xmlns:a16="http://schemas.microsoft.com/office/drawing/2014/main" id="{3B5D1C3B-0AD7-2804-128A-D28EF551E9D8}"/>
              </a:ext>
            </a:extLst>
          </p:cNvPr>
          <p:cNvSpPr/>
          <p:nvPr/>
        </p:nvSpPr>
        <p:spPr>
          <a:xfrm>
            <a:off x="287742" y="3149672"/>
            <a:ext cx="1403406" cy="57531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F8AD6BF-7FE5-AE5E-E28A-2FAC7DA1BDB2}"/>
              </a:ext>
            </a:extLst>
          </p:cNvPr>
          <p:cNvGrpSpPr/>
          <p:nvPr/>
        </p:nvGrpSpPr>
        <p:grpSpPr>
          <a:xfrm>
            <a:off x="1060763" y="3895798"/>
            <a:ext cx="720000" cy="769441"/>
            <a:chOff x="1498967" y="3890940"/>
            <a:chExt cx="720000" cy="769441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6EC23357-91EB-0CC7-033A-B260149C8D46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9EFAF165-9EAB-B009-08A2-742F5CFBD48F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: 圓角 13">
            <a:extLst>
              <a:ext uri="{FF2B5EF4-FFF2-40B4-BE49-F238E27FC236}">
                <a16:creationId xmlns:a16="http://schemas.microsoft.com/office/drawing/2014/main" id="{830EC36C-3CC9-F9D3-895C-7F398FF03B0E}"/>
              </a:ext>
            </a:extLst>
          </p:cNvPr>
          <p:cNvSpPr/>
          <p:nvPr/>
        </p:nvSpPr>
        <p:spPr>
          <a:xfrm>
            <a:off x="1850399" y="3811239"/>
            <a:ext cx="9616923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" altLang="zh-TW" sz="2400" b="1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TW" sz="2400" b="1" i="0" u="none" strike="noStrike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lectric </a:t>
            </a:r>
            <a:r>
              <a:rPr lang="en" altLang="zh-TW" sz="2400" b="1" dirty="0">
                <a:solidFill>
                  <a:srgbClr val="040C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2400" b="1" i="0" u="none" strike="noStrike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ircuits TA works</a:t>
            </a:r>
            <a:r>
              <a:rPr lang="en-US" altLang="zh-TW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66713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ED5A-6DD2-03E1-F199-EC5880C2F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圓角 182">
            <a:extLst>
              <a:ext uri="{FF2B5EF4-FFF2-40B4-BE49-F238E27FC236}">
                <a16:creationId xmlns:a16="http://schemas.microsoft.com/office/drawing/2014/main" id="{0D0CD24A-DAC3-A89E-9781-1C65142CAE4E}"/>
              </a:ext>
            </a:extLst>
          </p:cNvPr>
          <p:cNvSpPr/>
          <p:nvPr/>
        </p:nvSpPr>
        <p:spPr>
          <a:xfrm>
            <a:off x="287743" y="258747"/>
            <a:ext cx="4900274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Preliminary internal testing results </a:t>
            </a:r>
            <a:r>
              <a:rPr lang="en-US" altLang="zh-TW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6A163D-E027-EAE6-C8BC-56DD93D4B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287" y="2216427"/>
            <a:ext cx="4437549" cy="43828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FE320A5-5D83-E74D-619C-0C0E96A82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810" y="2218053"/>
            <a:ext cx="4435903" cy="4381200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447D4ACB-F146-3978-69CF-4BCEE91AC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763" y="882979"/>
            <a:ext cx="10462473" cy="11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3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ED5A-6DD2-03E1-F199-EC5880C2F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圓角 182">
            <a:extLst>
              <a:ext uri="{FF2B5EF4-FFF2-40B4-BE49-F238E27FC236}">
                <a16:creationId xmlns:a16="http://schemas.microsoft.com/office/drawing/2014/main" id="{0D0CD24A-DAC3-A89E-9781-1C65142CAE4E}"/>
              </a:ext>
            </a:extLst>
          </p:cNvPr>
          <p:cNvSpPr/>
          <p:nvPr/>
        </p:nvSpPr>
        <p:spPr>
          <a:xfrm>
            <a:off x="287742" y="258747"/>
            <a:ext cx="2100456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E3CD5D4-FC44-28A9-2BA8-C133386AF9E9}"/>
              </a:ext>
            </a:extLst>
          </p:cNvPr>
          <p:cNvGrpSpPr/>
          <p:nvPr/>
        </p:nvGrpSpPr>
        <p:grpSpPr>
          <a:xfrm>
            <a:off x="1060763" y="1093360"/>
            <a:ext cx="720000" cy="769441"/>
            <a:chOff x="1498967" y="3890940"/>
            <a:chExt cx="720000" cy="769441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FF1C989C-DCA6-AFD4-F8AB-C08D07E1E4F1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50FAE88A-C492-5174-7C18-9938DD741D14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: 圓角 13">
            <a:extLst>
              <a:ext uri="{FF2B5EF4-FFF2-40B4-BE49-F238E27FC236}">
                <a16:creationId xmlns:a16="http://schemas.microsoft.com/office/drawing/2014/main" id="{45F25B13-E783-58D5-F9EE-F1D1696221AE}"/>
              </a:ext>
            </a:extLst>
          </p:cNvPr>
          <p:cNvSpPr/>
          <p:nvPr/>
        </p:nvSpPr>
        <p:spPr>
          <a:xfrm>
            <a:off x="1850399" y="1008801"/>
            <a:ext cx="9616923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Adjust GNN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architecture of biomarker prediction</a:t>
            </a:r>
            <a:endParaRPr lang="en-US" altLang="zh-TW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0405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25" y="0"/>
            <a:ext cx="1189734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25" y="0"/>
            <a:ext cx="1189634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25" y="0"/>
            <a:ext cx="1189634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ED5A-6DD2-03E1-F199-EC5880C2F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182">
            <a:extLst>
              <a:ext uri="{FF2B5EF4-FFF2-40B4-BE49-F238E27FC236}">
                <a16:creationId xmlns:a16="http://schemas.microsoft.com/office/drawing/2014/main" id="{C36092E4-5139-83A4-FD48-1CD8D4AAE176}"/>
              </a:ext>
            </a:extLst>
          </p:cNvPr>
          <p:cNvSpPr/>
          <p:nvPr/>
        </p:nvSpPr>
        <p:spPr>
          <a:xfrm>
            <a:off x="287742" y="258747"/>
            <a:ext cx="3021515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Tissue category map </a:t>
            </a:r>
            <a:r>
              <a:rPr lang="en-US" altLang="zh-TW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16B5542-B543-919D-242B-C36D9D97A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42" y="1153973"/>
            <a:ext cx="11783078" cy="522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56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74366A3-1A63-E3C1-B82E-15ED5E36C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17" y="93021"/>
            <a:ext cx="11551023" cy="671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4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ED5A-6DD2-03E1-F199-EC5880C2F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圓角 182">
            <a:extLst>
              <a:ext uri="{FF2B5EF4-FFF2-40B4-BE49-F238E27FC236}">
                <a16:creationId xmlns:a16="http://schemas.microsoft.com/office/drawing/2014/main" id="{0D0CD24A-DAC3-A89E-9781-1C65142CAE4E}"/>
              </a:ext>
            </a:extLst>
          </p:cNvPr>
          <p:cNvSpPr/>
          <p:nvPr/>
        </p:nvSpPr>
        <p:spPr>
          <a:xfrm>
            <a:off x="287742" y="258747"/>
            <a:ext cx="3335134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Graph neural network 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: 圓角 13">
            <a:extLst>
              <a:ext uri="{FF2B5EF4-FFF2-40B4-BE49-F238E27FC236}">
                <a16:creationId xmlns:a16="http://schemas.microsoft.com/office/drawing/2014/main" id="{988EFCAA-7042-EB6D-6116-3B6DDA385770}"/>
              </a:ext>
            </a:extLst>
          </p:cNvPr>
          <p:cNvSpPr/>
          <p:nvPr/>
        </p:nvSpPr>
        <p:spPr>
          <a:xfrm>
            <a:off x="809578" y="713912"/>
            <a:ext cx="9616923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Clarify doubt of the previous paper: </a:t>
            </a:r>
          </a:p>
          <a:p>
            <a:pPr algn="just">
              <a:defRPr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     - what is the basis for establishing an edge between the two vertices? </a:t>
            </a:r>
            <a:endParaRPr lang="en-US" altLang="zh-TW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451440C-A647-A628-2F77-515858F50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8244" y="5784088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2E89BF3-2E90-94FF-B9DB-68F1C5B4A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0036" y="4062925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CCD1F17-4DB9-82ED-0A4E-B2C79C68C2C6}"/>
              </a:ext>
            </a:extLst>
          </p:cNvPr>
          <p:cNvCxnSpPr/>
          <p:nvPr/>
        </p:nvCxnSpPr>
        <p:spPr>
          <a:xfrm flipV="1">
            <a:off x="2958244" y="4782925"/>
            <a:ext cx="1931792" cy="10011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: 圓角 13">
            <a:extLst>
              <a:ext uri="{FF2B5EF4-FFF2-40B4-BE49-F238E27FC236}">
                <a16:creationId xmlns:a16="http://schemas.microsoft.com/office/drawing/2014/main" id="{88C8CE04-4C2A-77CA-79AE-C353740476BB}"/>
              </a:ext>
            </a:extLst>
          </p:cNvPr>
          <p:cNvSpPr/>
          <p:nvPr/>
        </p:nvSpPr>
        <p:spPr>
          <a:xfrm>
            <a:off x="745470" y="5835316"/>
            <a:ext cx="1492774" cy="617544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(x</a:t>
            </a:r>
            <a:r>
              <a:rPr lang="en-US" altLang="zh-TW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i</a:t>
            </a:r>
            <a:r>
              <a:rPr lang="en-US" altLang="zh-TW" sz="2000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, </a:t>
            </a:r>
            <a:r>
              <a:rPr lang="en-US" altLang="zh-TW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y</a:t>
            </a:r>
            <a:r>
              <a:rPr lang="en-US" altLang="zh-TW" sz="200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i</a:t>
            </a:r>
            <a:r>
              <a:rPr lang="en-US" altLang="zh-TW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18" name="矩形: 圓角 13">
            <a:extLst>
              <a:ext uri="{FF2B5EF4-FFF2-40B4-BE49-F238E27FC236}">
                <a16:creationId xmlns:a16="http://schemas.microsoft.com/office/drawing/2014/main" id="{828999C5-8C0C-1C84-519B-B3BC62EFEF68}"/>
              </a:ext>
            </a:extLst>
          </p:cNvPr>
          <p:cNvSpPr/>
          <p:nvPr/>
        </p:nvSpPr>
        <p:spPr>
          <a:xfrm>
            <a:off x="3535789" y="4100509"/>
            <a:ext cx="1492774" cy="617544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(</a:t>
            </a:r>
            <a:r>
              <a:rPr lang="en-US" altLang="zh-TW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x</a:t>
            </a:r>
            <a:r>
              <a:rPr lang="en-US" altLang="zh-TW" sz="2000" baseline="-25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j</a:t>
            </a:r>
            <a:r>
              <a:rPr lang="en-US" altLang="zh-TW" sz="2000" baseline="-25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, </a:t>
            </a:r>
            <a:r>
              <a:rPr lang="en-US" altLang="zh-TW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y</a:t>
            </a:r>
            <a:r>
              <a:rPr lang="en-US" altLang="zh-TW" sz="2000" baseline="-25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j</a:t>
            </a:r>
            <a:r>
              <a:rPr lang="en-US" altLang="zh-TW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CF9B8B2-BEF2-CED4-D0D5-FE9524F9E418}"/>
                  </a:ext>
                </a:extLst>
              </p:cNvPr>
              <p:cNvSpPr txBox="1"/>
              <p:nvPr/>
            </p:nvSpPr>
            <p:spPr>
              <a:xfrm>
                <a:off x="6095999" y="3635658"/>
                <a:ext cx="5818035" cy="686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" altLang="zh-TW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𝑚𝑛</m:t>
                          </m:r>
                        </m:sub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kumimoji="1" lang="en" altLang="zh-TW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&amp;1, </m:t>
                              </m:r>
                              <m:sSubSup>
                                <m:sSubSup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𝑎𝑑𝑗𝑎𝑐𝑒𝑛𝑡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𝑎𝑛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𝑒𝑑𝑔𝑒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𝑣𝑒𝑟𝑡𝑒𝑥</m:t>
                              </m:r>
                            </m:e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&amp;0, 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CF9B8B2-BEF2-CED4-D0D5-FE9524F9E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3635658"/>
                <a:ext cx="5818035" cy="686535"/>
              </a:xfrm>
              <a:prstGeom prst="rect">
                <a:avLst/>
              </a:prstGeom>
              <a:blipFill>
                <a:blip r:embed="rId4"/>
                <a:stretch>
                  <a:fillRect l="-6550" t="-225455" b="-3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C40BFEA7-0EA3-0B09-21FE-36E182116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46" y="1768279"/>
            <a:ext cx="11271907" cy="166072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8BECB16-B25F-0AB9-2990-676870D59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7256" y="5776403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26B51D2-C890-ABA0-43B5-CFEA649B7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7256" y="5045707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DC0ACED-A6AA-8A78-5BAE-32FC52E48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3413" y="5776403"/>
            <a:ext cx="720000" cy="720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4A6EDA3-89E0-BF25-996F-3568CAC52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63413" y="5045707"/>
            <a:ext cx="723600" cy="723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76C37AB7-6567-CDE4-C4AE-0564BFBA6989}"/>
              </a:ext>
            </a:extLst>
          </p:cNvPr>
          <p:cNvGrpSpPr/>
          <p:nvPr/>
        </p:nvGrpSpPr>
        <p:grpSpPr>
          <a:xfrm>
            <a:off x="6500366" y="4632051"/>
            <a:ext cx="468000" cy="584775"/>
            <a:chOff x="9706501" y="977524"/>
            <a:chExt cx="468000" cy="584775"/>
          </a:xfrm>
        </p:grpSpPr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C39EEFE3-FAD2-EC46-3CC3-367AFF8D1503}"/>
                </a:ext>
              </a:extLst>
            </p:cNvPr>
            <p:cNvSpPr/>
            <p:nvPr/>
          </p:nvSpPr>
          <p:spPr>
            <a:xfrm>
              <a:off x="9706501" y="1038235"/>
              <a:ext cx="468000" cy="4680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F4FBDE5-B864-A186-06A8-CBE21FD607BE}"/>
                </a:ext>
              </a:extLst>
            </p:cNvPr>
            <p:cNvSpPr txBox="1"/>
            <p:nvPr/>
          </p:nvSpPr>
          <p:spPr>
            <a:xfrm>
              <a:off x="9715758" y="977524"/>
              <a:ext cx="4494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83CE9FAE-EB50-7D76-C05D-1846D68478CB}"/>
              </a:ext>
            </a:extLst>
          </p:cNvPr>
          <p:cNvGrpSpPr/>
          <p:nvPr/>
        </p:nvGrpSpPr>
        <p:grpSpPr>
          <a:xfrm>
            <a:off x="9129061" y="4632051"/>
            <a:ext cx="468000" cy="584775"/>
            <a:chOff x="9706501" y="977524"/>
            <a:chExt cx="468000" cy="584775"/>
          </a:xfrm>
        </p:grpSpPr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48880CBD-173F-FAB2-0299-73607FB0E2AF}"/>
                </a:ext>
              </a:extLst>
            </p:cNvPr>
            <p:cNvSpPr/>
            <p:nvPr/>
          </p:nvSpPr>
          <p:spPr>
            <a:xfrm>
              <a:off x="9706501" y="1038235"/>
              <a:ext cx="468000" cy="4680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8171F77A-487D-7426-6ADC-C5E854F42669}"/>
                </a:ext>
              </a:extLst>
            </p:cNvPr>
            <p:cNvSpPr txBox="1"/>
            <p:nvPr/>
          </p:nvSpPr>
          <p:spPr>
            <a:xfrm>
              <a:off x="9715758" y="977524"/>
              <a:ext cx="4494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1751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ED5A-6DD2-03E1-F199-EC5880C2F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圓角 182">
            <a:extLst>
              <a:ext uri="{FF2B5EF4-FFF2-40B4-BE49-F238E27FC236}">
                <a16:creationId xmlns:a16="http://schemas.microsoft.com/office/drawing/2014/main" id="{0D0CD24A-DAC3-A89E-9781-1C65142CAE4E}"/>
              </a:ext>
            </a:extLst>
          </p:cNvPr>
          <p:cNvSpPr/>
          <p:nvPr/>
        </p:nvSpPr>
        <p:spPr>
          <a:xfrm>
            <a:off x="287743" y="258747"/>
            <a:ext cx="1569934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GnnMIL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: 圓角 13">
            <a:extLst>
              <a:ext uri="{FF2B5EF4-FFF2-40B4-BE49-F238E27FC236}">
                <a16:creationId xmlns:a16="http://schemas.microsoft.com/office/drawing/2014/main" id="{CE35AB24-97D3-FB90-A49B-EA7A0B663F6D}"/>
              </a:ext>
            </a:extLst>
          </p:cNvPr>
          <p:cNvSpPr/>
          <p:nvPr/>
        </p:nvSpPr>
        <p:spPr>
          <a:xfrm>
            <a:off x="513646" y="724226"/>
            <a:ext cx="11164708" cy="666415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Regard these question as </a:t>
            </a:r>
            <a:r>
              <a:rPr lang="en-US" altLang="zh-TW" sz="20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multiple instance learning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problem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58A7AD-26FD-787B-1F99-1447FB2E5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24"/>
          <a:stretch/>
        </p:blipFill>
        <p:spPr>
          <a:xfrm>
            <a:off x="3025641" y="1402692"/>
            <a:ext cx="6140717" cy="17619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B6CE8-ED00-852C-9E9A-834E447BCFB9}"/>
                  </a:ext>
                </a:extLst>
              </p:cNvPr>
              <p:cNvSpPr txBox="1"/>
              <p:nvPr/>
            </p:nvSpPr>
            <p:spPr>
              <a:xfrm>
                <a:off x="6994676" y="4572352"/>
                <a:ext cx="3647537" cy="423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d>
                          <m:dPr>
                            <m:ctrlP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400" dirty="0"/>
                  <a:t> </a:t>
                </a:r>
                <a:endParaRPr kumimoji="1" lang="zh-TW" altLang="en-US" sz="2400" dirty="0"/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B6CE8-ED00-852C-9E9A-834E447BC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676" y="4572352"/>
                <a:ext cx="3647537" cy="423962"/>
              </a:xfrm>
              <a:prstGeom prst="rect">
                <a:avLst/>
              </a:prstGeom>
              <a:blipFill>
                <a:blip r:embed="rId3"/>
                <a:stretch>
                  <a:fillRect l="-3806" t="-5882" r="-692" b="-264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>
            <a:extLst>
              <a:ext uri="{FF2B5EF4-FFF2-40B4-BE49-F238E27FC236}">
                <a16:creationId xmlns:a16="http://schemas.microsoft.com/office/drawing/2014/main" id="{C1D10DB9-11DB-99CB-F51F-1583231F6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46" y="3357626"/>
            <a:ext cx="5854700" cy="1397000"/>
          </a:xfrm>
          <a:prstGeom prst="rect">
            <a:avLst/>
          </a:prstGeom>
        </p:spPr>
      </p:pic>
      <p:sp>
        <p:nvSpPr>
          <p:cNvPr id="16" name="矩形: 圓角 13">
            <a:extLst>
              <a:ext uri="{FF2B5EF4-FFF2-40B4-BE49-F238E27FC236}">
                <a16:creationId xmlns:a16="http://schemas.microsoft.com/office/drawing/2014/main" id="{2E736CC4-9A38-AF9F-A266-E5472C3360F6}"/>
              </a:ext>
            </a:extLst>
          </p:cNvPr>
          <p:cNvSpPr/>
          <p:nvPr/>
        </p:nvSpPr>
        <p:spPr>
          <a:xfrm>
            <a:off x="499961" y="4821067"/>
            <a:ext cx="5051360" cy="45342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zh-TW" sz="1600" b="1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GCNConv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: graph convolutional network layer </a:t>
            </a:r>
          </a:p>
        </p:txBody>
      </p:sp>
      <p:sp>
        <p:nvSpPr>
          <p:cNvPr id="18" name="矩形: 圓角 13">
            <a:extLst>
              <a:ext uri="{FF2B5EF4-FFF2-40B4-BE49-F238E27FC236}">
                <a16:creationId xmlns:a16="http://schemas.microsoft.com/office/drawing/2014/main" id="{E24CA113-0718-2226-9738-267C671A5E27}"/>
              </a:ext>
            </a:extLst>
          </p:cNvPr>
          <p:cNvSpPr/>
          <p:nvPr/>
        </p:nvSpPr>
        <p:spPr>
          <a:xfrm>
            <a:off x="499961" y="5233778"/>
            <a:ext cx="5051360" cy="45342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zh-TW" sz="1600" b="1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GATConv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: graph attention network layer </a:t>
            </a:r>
          </a:p>
        </p:txBody>
      </p:sp>
      <p:sp>
        <p:nvSpPr>
          <p:cNvPr id="19" name="矩形: 圓角 13">
            <a:extLst>
              <a:ext uri="{FF2B5EF4-FFF2-40B4-BE49-F238E27FC236}">
                <a16:creationId xmlns:a16="http://schemas.microsoft.com/office/drawing/2014/main" id="{5EEEDCA9-184A-F534-0624-B6CF8D5B7456}"/>
              </a:ext>
            </a:extLst>
          </p:cNvPr>
          <p:cNvSpPr/>
          <p:nvPr/>
        </p:nvSpPr>
        <p:spPr>
          <a:xfrm>
            <a:off x="499961" y="5646489"/>
            <a:ext cx="5051360" cy="45342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mean pooling</a:t>
            </a:r>
          </a:p>
        </p:txBody>
      </p:sp>
      <p:sp>
        <p:nvSpPr>
          <p:cNvPr id="20" name="矩形: 圓角 13">
            <a:extLst>
              <a:ext uri="{FF2B5EF4-FFF2-40B4-BE49-F238E27FC236}">
                <a16:creationId xmlns:a16="http://schemas.microsoft.com/office/drawing/2014/main" id="{B68A15F4-9382-A3C3-6017-7B5E8408989E}"/>
              </a:ext>
            </a:extLst>
          </p:cNvPr>
          <p:cNvSpPr/>
          <p:nvPr/>
        </p:nvSpPr>
        <p:spPr>
          <a:xfrm>
            <a:off x="499961" y="6059200"/>
            <a:ext cx="5051360" cy="45342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Linear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: fully-connected layer </a:t>
            </a:r>
          </a:p>
        </p:txBody>
      </p:sp>
      <p:sp>
        <p:nvSpPr>
          <p:cNvPr id="21" name="矩形: 圓角 13">
            <a:extLst>
              <a:ext uri="{FF2B5EF4-FFF2-40B4-BE49-F238E27FC236}">
                <a16:creationId xmlns:a16="http://schemas.microsoft.com/office/drawing/2014/main" id="{462C0AD4-9741-1499-E221-75BDB1B6D9B5}"/>
              </a:ext>
            </a:extLst>
          </p:cNvPr>
          <p:cNvSpPr/>
          <p:nvPr/>
        </p:nvSpPr>
        <p:spPr>
          <a:xfrm>
            <a:off x="6543022" y="3605985"/>
            <a:ext cx="5051360" cy="45342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zh-TW" sz="1600" b="1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GCNConv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: graph convolutional network layer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4BE40F14-9AB4-5E10-45BD-1E29CEB44FE0}"/>
                  </a:ext>
                </a:extLst>
              </p:cNvPr>
              <p:cNvSpPr txBox="1"/>
              <p:nvPr/>
            </p:nvSpPr>
            <p:spPr>
              <a:xfrm>
                <a:off x="6994676" y="4118924"/>
                <a:ext cx="2697470" cy="423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4BE40F14-9AB4-5E10-45BD-1E29CEB44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676" y="4118924"/>
                <a:ext cx="2697470" cy="423962"/>
              </a:xfrm>
              <a:prstGeom prst="rect">
                <a:avLst/>
              </a:prstGeom>
              <a:blipFill>
                <a:blip r:embed="rId5"/>
                <a:stretch>
                  <a:fillRect l="-1869" t="-2941" r="-3738" b="-264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: 圓角 13">
            <a:extLst>
              <a:ext uri="{FF2B5EF4-FFF2-40B4-BE49-F238E27FC236}">
                <a16:creationId xmlns:a16="http://schemas.microsoft.com/office/drawing/2014/main" id="{28993FD3-B238-D38F-32FF-D93332A682F4}"/>
              </a:ext>
            </a:extLst>
          </p:cNvPr>
          <p:cNvSpPr/>
          <p:nvPr/>
        </p:nvSpPr>
        <p:spPr>
          <a:xfrm>
            <a:off x="6868676" y="5055825"/>
            <a:ext cx="5051360" cy="45342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-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1600" i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X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: feature matrix (N × D)</a:t>
            </a:r>
          </a:p>
        </p:txBody>
      </p:sp>
      <p:sp>
        <p:nvSpPr>
          <p:cNvPr id="24" name="矩形: 圓角 13">
            <a:extLst>
              <a:ext uri="{FF2B5EF4-FFF2-40B4-BE49-F238E27FC236}">
                <a16:creationId xmlns:a16="http://schemas.microsoft.com/office/drawing/2014/main" id="{966ED591-FADB-BEDF-3CA7-C9A8A9C7E730}"/>
              </a:ext>
            </a:extLst>
          </p:cNvPr>
          <p:cNvSpPr/>
          <p:nvPr/>
        </p:nvSpPr>
        <p:spPr>
          <a:xfrm>
            <a:off x="6868676" y="5367257"/>
            <a:ext cx="5051360" cy="45342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- </a:t>
            </a:r>
            <a:r>
              <a:rPr lang="en-US" altLang="zh-TW" sz="1600" i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: adjacency matrix (N × 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: 圓角 13">
                <a:extLst>
                  <a:ext uri="{FF2B5EF4-FFF2-40B4-BE49-F238E27FC236}">
                    <a16:creationId xmlns:a16="http://schemas.microsoft.com/office/drawing/2014/main" id="{D7CA4B9C-BF57-4E06-E94F-AD52292ACE1D}"/>
                  </a:ext>
                </a:extLst>
              </p:cNvPr>
              <p:cNvSpPr/>
              <p:nvPr/>
            </p:nvSpPr>
            <p:spPr>
              <a:xfrm>
                <a:off x="6868676" y="5820685"/>
                <a:ext cx="5051360" cy="453428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defRPr/>
                </a:pPr>
                <a:r>
                  <a:rPr lang="en-US" altLang="zh-TW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-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pPr>
                      <m:e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𝐻</m:t>
                        </m:r>
                      </m:e>
                      <m:sup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(0)</m:t>
                        </m:r>
                      </m:sup>
                    </m:sSup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𝑋</m:t>
                    </m:r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, </m:t>
                    </m:r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𝑊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is a weight matrix and 𝜎 is a non-linear activation function  </a:t>
                </a:r>
              </a:p>
            </p:txBody>
          </p:sp>
        </mc:Choice>
        <mc:Fallback>
          <p:sp>
            <p:nvSpPr>
              <p:cNvPr id="25" name="矩形: 圓角 13">
                <a:extLst>
                  <a:ext uri="{FF2B5EF4-FFF2-40B4-BE49-F238E27FC236}">
                    <a16:creationId xmlns:a16="http://schemas.microsoft.com/office/drawing/2014/main" id="{D7CA4B9C-BF57-4E06-E94F-AD52292AC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676" y="5820685"/>
                <a:ext cx="5051360" cy="453428"/>
              </a:xfrm>
              <a:prstGeom prst="roundRect">
                <a:avLst>
                  <a:gd name="adj" fmla="val 50000"/>
                </a:avLst>
              </a:prstGeom>
              <a:blipFill>
                <a:blip r:embed="rId6"/>
                <a:stretch>
                  <a:fillRect t="-16667" b="-333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773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ED5A-6DD2-03E1-F199-EC5880C2F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圓角 182">
            <a:extLst>
              <a:ext uri="{FF2B5EF4-FFF2-40B4-BE49-F238E27FC236}">
                <a16:creationId xmlns:a16="http://schemas.microsoft.com/office/drawing/2014/main" id="{0D0CD24A-DAC3-A89E-9781-1C65142CAE4E}"/>
              </a:ext>
            </a:extLst>
          </p:cNvPr>
          <p:cNvSpPr/>
          <p:nvPr/>
        </p:nvSpPr>
        <p:spPr>
          <a:xfrm>
            <a:off x="287743" y="258747"/>
            <a:ext cx="3004098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PyTorch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Geometric  </a:t>
            </a:r>
            <a:r>
              <a:rPr lang="en-US" altLang="zh-TW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: 圓角 13">
            <a:extLst>
              <a:ext uri="{FF2B5EF4-FFF2-40B4-BE49-F238E27FC236}">
                <a16:creationId xmlns:a16="http://schemas.microsoft.com/office/drawing/2014/main" id="{CE35AB24-97D3-FB90-A49B-EA7A0B663F6D}"/>
              </a:ext>
            </a:extLst>
          </p:cNvPr>
          <p:cNvSpPr/>
          <p:nvPr/>
        </p:nvSpPr>
        <p:spPr>
          <a:xfrm>
            <a:off x="513646" y="820476"/>
            <a:ext cx="11164708" cy="666415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Geometric (</a:t>
            </a:r>
            <a:r>
              <a:rPr lang="en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PyG</a:t>
            </a:r>
            <a:r>
              <a:rPr lang="en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a library built on top of </a:t>
            </a:r>
            <a:r>
              <a:rPr lang="en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designed to handle graph-structured data and implement graph neural networks (GNNs).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 descr="GitHub - pyg-team/pytorch_geometric: Graph Neural Network Library for  PyTorch">
            <a:extLst>
              <a:ext uri="{FF2B5EF4-FFF2-40B4-BE49-F238E27FC236}">
                <a16:creationId xmlns:a16="http://schemas.microsoft.com/office/drawing/2014/main" id="{A44F8FEC-7C2A-BCCA-D106-AE07DDCF4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503" y="5753095"/>
            <a:ext cx="2678763" cy="8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圓角 13">
            <a:extLst>
              <a:ext uri="{FF2B5EF4-FFF2-40B4-BE49-F238E27FC236}">
                <a16:creationId xmlns:a16="http://schemas.microsoft.com/office/drawing/2014/main" id="{0972AFB9-6E32-60FC-4E66-3E78ED3C1345}"/>
              </a:ext>
            </a:extLst>
          </p:cNvPr>
          <p:cNvSpPr/>
          <p:nvPr/>
        </p:nvSpPr>
        <p:spPr>
          <a:xfrm>
            <a:off x="513646" y="1498942"/>
            <a:ext cx="11164708" cy="666415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Most of the functions are similar to </a:t>
            </a:r>
            <a:r>
              <a:rPr lang="en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PyTorch</a:t>
            </a:r>
            <a:r>
              <a:rPr lang="en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such as </a:t>
            </a:r>
            <a:r>
              <a:rPr lang="en" altLang="zh-TW" sz="2000" b="1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torch_geometric.nn</a:t>
            </a:r>
            <a:r>
              <a:rPr lang="en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en" altLang="zh-TW" sz="20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" altLang="zh-TW" sz="2000" b="1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torch_geometric.data</a:t>
            </a:r>
            <a:r>
              <a:rPr lang="en" altLang="zh-TW" sz="20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and </a:t>
            </a:r>
            <a:r>
              <a:rPr lang="en" altLang="zh-TW" sz="2000" b="1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torch_geometric.loader</a:t>
            </a:r>
            <a:r>
              <a:rPr lang="en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r>
              <a:rPr lang="en" altLang="zh-TW" sz="20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But Dataset establishment in </a:t>
            </a:r>
            <a:r>
              <a:rPr lang="en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PyG</a:t>
            </a:r>
            <a:r>
              <a:rPr lang="en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is more efficient than in </a:t>
            </a:r>
            <a:r>
              <a:rPr lang="en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PyTorch</a:t>
            </a:r>
            <a:r>
              <a:rPr lang="en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57B6E89-9855-50E7-8B64-10C4C59D3547}"/>
              </a:ext>
            </a:extLst>
          </p:cNvPr>
          <p:cNvSpPr txBox="1"/>
          <p:nvPr/>
        </p:nvSpPr>
        <p:spPr>
          <a:xfrm>
            <a:off x="1921371" y="2382558"/>
            <a:ext cx="609760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05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from</a:t>
            </a:r>
            <a:r>
              <a:rPr lang="en" altLang="zh-TW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" altLang="zh-TW" sz="105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torch_geometric.data</a:t>
            </a:r>
            <a:r>
              <a:rPr lang="en" altLang="zh-TW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" altLang="zh-TW" sz="105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import</a:t>
            </a:r>
            <a:r>
              <a:rPr lang="en" altLang="zh-TW" sz="105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Data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8E1134C-3C44-C62D-0AF8-6B5E48098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703" y="2669182"/>
            <a:ext cx="8170594" cy="29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48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190135</TotalTime>
  <Words>237</Words>
  <Application>Microsoft Macintosh PowerPoint</Application>
  <PresentationFormat>寬螢幕</PresentationFormat>
  <Paragraphs>37</Paragraphs>
  <Slides>11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Menlo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willytien88@gmail.com</dc:creator>
  <cp:lastModifiedBy>willytien88@gmail.com</cp:lastModifiedBy>
  <cp:revision>5213</cp:revision>
  <dcterms:created xsi:type="dcterms:W3CDTF">2022-09-18T02:51:45Z</dcterms:created>
  <dcterms:modified xsi:type="dcterms:W3CDTF">2024-06-12T16:00:03Z</dcterms:modified>
</cp:coreProperties>
</file>